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6"/>
  </p:notesMasterIdLst>
  <p:sldIdLst>
    <p:sldId id="256" r:id="rId2"/>
    <p:sldId id="258" r:id="rId3"/>
    <p:sldId id="259" r:id="rId4"/>
    <p:sldId id="296" r:id="rId5"/>
    <p:sldId id="261" r:id="rId6"/>
    <p:sldId id="298" r:id="rId7"/>
    <p:sldId id="297" r:id="rId8"/>
    <p:sldId id="299" r:id="rId9"/>
    <p:sldId id="300" r:id="rId10"/>
    <p:sldId id="301" r:id="rId11"/>
    <p:sldId id="302" r:id="rId12"/>
    <p:sldId id="303" r:id="rId13"/>
    <p:sldId id="304" r:id="rId14"/>
    <p:sldId id="278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Lato" panose="020B0604020202020204" charset="0"/>
      <p:regular r:id="rId21"/>
      <p:bold r:id="rId22"/>
      <p:italic r:id="rId23"/>
      <p:boldItalic r:id="rId24"/>
    </p:embeddedFont>
    <p:embeddedFont>
      <p:font typeface="Raleway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8665B7-6574-423E-A4B5-A6C020D860FF}">
  <a:tblStyle styleId="{C98665B7-6574-423E-A4B5-A6C020D860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A8698C-63BC-4B6A-AE92-7E62379B444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6360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0168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310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69331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9873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3415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1186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9558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9144000" cy="399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3047704" y="3992850"/>
            <a:ext cx="3047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6096271" y="3992850"/>
            <a:ext cx="3047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1" y="3992850"/>
            <a:ext cx="3047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0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_1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</a:t>
            </a:r>
            <a:r>
              <a:rPr lang="en-IN" b="1" dirty="0"/>
              <a:t>OWER OF HANOI SIMULATOR</a:t>
            </a:r>
            <a:endParaRPr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4C504D-2D5E-425A-AF19-B7AE320E9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881" y="99001"/>
            <a:ext cx="4186238" cy="23582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>
                <a:solidFill>
                  <a:schemeClr val="bg1"/>
                </a:solidFill>
              </a:rPr>
              <a:t>4.</a:t>
            </a:r>
            <a:endParaRPr sz="7200" b="1" dirty="0">
              <a:solidFill>
                <a:schemeClr val="bg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The Simulator</a:t>
            </a:r>
            <a:endParaRPr b="1"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5223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5A2F8A-90C0-4B15-AD05-7764EF53ED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5" t="2601" r="1875" b="11456"/>
          <a:stretch/>
        </p:blipFill>
        <p:spPr>
          <a:xfrm>
            <a:off x="1656873" y="1124557"/>
            <a:ext cx="5830253" cy="2894386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35DC65F5-84D2-48EA-8F71-B3AD1B9E29EC}"/>
              </a:ext>
            </a:extLst>
          </p:cNvPr>
          <p:cNvSpPr/>
          <p:nvPr/>
        </p:nvSpPr>
        <p:spPr>
          <a:xfrm>
            <a:off x="845820" y="3907846"/>
            <a:ext cx="902493" cy="111097"/>
          </a:xfrm>
          <a:prstGeom prst="rightArrow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49F720B-5935-4AA5-A48B-F48EAF5F6249}"/>
              </a:ext>
            </a:extLst>
          </p:cNvPr>
          <p:cNvSpPr/>
          <p:nvPr/>
        </p:nvSpPr>
        <p:spPr>
          <a:xfrm rot="10800000">
            <a:off x="7266572" y="1514585"/>
            <a:ext cx="587412" cy="114842"/>
          </a:xfrm>
          <a:prstGeom prst="rightArrow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D200634-8F31-4D25-A1C7-F110788F49CC}"/>
              </a:ext>
            </a:extLst>
          </p:cNvPr>
          <p:cNvSpPr/>
          <p:nvPr/>
        </p:nvSpPr>
        <p:spPr>
          <a:xfrm rot="16200000">
            <a:off x="3881035" y="4222886"/>
            <a:ext cx="581699" cy="114842"/>
          </a:xfrm>
          <a:prstGeom prst="rightArrow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6E37CE8-FBDF-4C25-AFAF-279506C8B551}"/>
              </a:ext>
            </a:extLst>
          </p:cNvPr>
          <p:cNvSpPr/>
          <p:nvPr/>
        </p:nvSpPr>
        <p:spPr>
          <a:xfrm rot="16200000">
            <a:off x="5257399" y="4225741"/>
            <a:ext cx="587412" cy="114842"/>
          </a:xfrm>
          <a:prstGeom prst="rightArrow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E0E840F-E741-4612-AE2D-5085B5F40B51}"/>
              </a:ext>
            </a:extLst>
          </p:cNvPr>
          <p:cNvSpPr/>
          <p:nvPr/>
        </p:nvSpPr>
        <p:spPr>
          <a:xfrm rot="16200000">
            <a:off x="4728702" y="4131252"/>
            <a:ext cx="764965" cy="114842"/>
          </a:xfrm>
          <a:prstGeom prst="rightArrow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436A797-62F7-4E0A-ACCF-FE53C8AAA83A}"/>
              </a:ext>
            </a:extLst>
          </p:cNvPr>
          <p:cNvSpPr/>
          <p:nvPr/>
        </p:nvSpPr>
        <p:spPr>
          <a:xfrm rot="16200000">
            <a:off x="5605687" y="4134108"/>
            <a:ext cx="770677" cy="114842"/>
          </a:xfrm>
          <a:prstGeom prst="rightArrow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6DB68D0-5F02-447F-90E1-1FC3FB3353A4}"/>
              </a:ext>
            </a:extLst>
          </p:cNvPr>
          <p:cNvSpPr/>
          <p:nvPr/>
        </p:nvSpPr>
        <p:spPr>
          <a:xfrm rot="10800000">
            <a:off x="6067424" y="3016233"/>
            <a:ext cx="1786559" cy="114842"/>
          </a:xfrm>
          <a:prstGeom prst="rightArrow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FB3CEC0-3E8A-4A9E-8D6C-04328193A156}"/>
              </a:ext>
            </a:extLst>
          </p:cNvPr>
          <p:cNvSpPr/>
          <p:nvPr/>
        </p:nvSpPr>
        <p:spPr>
          <a:xfrm rot="10800000">
            <a:off x="5575935" y="2343465"/>
            <a:ext cx="2278048" cy="114842"/>
          </a:xfrm>
          <a:prstGeom prst="rightArrow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BAA576A6-BF77-4036-BF74-39EDC9BE2AD7}"/>
              </a:ext>
            </a:extLst>
          </p:cNvPr>
          <p:cNvSpPr/>
          <p:nvPr/>
        </p:nvSpPr>
        <p:spPr>
          <a:xfrm>
            <a:off x="845821" y="2343464"/>
            <a:ext cx="1542216" cy="114842"/>
          </a:xfrm>
          <a:prstGeom prst="rightArrow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40F86E76-9685-4A42-A87D-C004B041B424}"/>
              </a:ext>
            </a:extLst>
          </p:cNvPr>
          <p:cNvSpPr/>
          <p:nvPr/>
        </p:nvSpPr>
        <p:spPr>
          <a:xfrm>
            <a:off x="845820" y="2764945"/>
            <a:ext cx="3093720" cy="114842"/>
          </a:xfrm>
          <a:prstGeom prst="rightArrow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7BBEA0C-0629-41D9-B0B6-DA400525606E}"/>
              </a:ext>
            </a:extLst>
          </p:cNvPr>
          <p:cNvSpPr/>
          <p:nvPr/>
        </p:nvSpPr>
        <p:spPr>
          <a:xfrm>
            <a:off x="609599" y="2275108"/>
            <a:ext cx="236220" cy="251554"/>
          </a:xfrm>
          <a:prstGeom prst="ellipse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8B97326-6BC3-4998-9D09-A1F2E867DE13}"/>
              </a:ext>
            </a:extLst>
          </p:cNvPr>
          <p:cNvSpPr/>
          <p:nvPr/>
        </p:nvSpPr>
        <p:spPr>
          <a:xfrm>
            <a:off x="609599" y="2696589"/>
            <a:ext cx="236220" cy="251554"/>
          </a:xfrm>
          <a:prstGeom prst="ellipse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1EE9A36-2905-40D5-BD82-6151BED7400C}"/>
              </a:ext>
            </a:extLst>
          </p:cNvPr>
          <p:cNvSpPr/>
          <p:nvPr/>
        </p:nvSpPr>
        <p:spPr>
          <a:xfrm>
            <a:off x="608782" y="3837617"/>
            <a:ext cx="236220" cy="251554"/>
          </a:xfrm>
          <a:prstGeom prst="ellipse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D36A431-16F8-4D0F-BD68-953ABE38FB07}"/>
              </a:ext>
            </a:extLst>
          </p:cNvPr>
          <p:cNvSpPr/>
          <p:nvPr/>
        </p:nvSpPr>
        <p:spPr>
          <a:xfrm>
            <a:off x="4052545" y="4571156"/>
            <a:ext cx="236220" cy="251554"/>
          </a:xfrm>
          <a:prstGeom prst="ellipse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C157E30-5978-4A43-9215-70A81085A086}"/>
              </a:ext>
            </a:extLst>
          </p:cNvPr>
          <p:cNvSpPr/>
          <p:nvPr/>
        </p:nvSpPr>
        <p:spPr>
          <a:xfrm>
            <a:off x="4993075" y="4571156"/>
            <a:ext cx="236220" cy="251554"/>
          </a:xfrm>
          <a:prstGeom prst="ellipse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9EAC5A5-BC46-4A4B-8A80-026B018048A8}"/>
              </a:ext>
            </a:extLst>
          </p:cNvPr>
          <p:cNvSpPr/>
          <p:nvPr/>
        </p:nvSpPr>
        <p:spPr>
          <a:xfrm>
            <a:off x="5432995" y="4576868"/>
            <a:ext cx="236220" cy="251554"/>
          </a:xfrm>
          <a:prstGeom prst="ellipse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EAAFFA-9E88-4BB3-9E00-3394A632C7EB}"/>
              </a:ext>
            </a:extLst>
          </p:cNvPr>
          <p:cNvSpPr/>
          <p:nvPr/>
        </p:nvSpPr>
        <p:spPr>
          <a:xfrm>
            <a:off x="5872916" y="4576868"/>
            <a:ext cx="236220" cy="251554"/>
          </a:xfrm>
          <a:prstGeom prst="ellipse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6695836A-EE05-403A-BB78-9FE149E0CED4}"/>
              </a:ext>
            </a:extLst>
          </p:cNvPr>
          <p:cNvSpPr/>
          <p:nvPr/>
        </p:nvSpPr>
        <p:spPr>
          <a:xfrm rot="16200000">
            <a:off x="2670027" y="4222885"/>
            <a:ext cx="581699" cy="114842"/>
          </a:xfrm>
          <a:prstGeom prst="rightArrow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594C3C-8E07-4FAA-8312-12DBC5083ADB}"/>
              </a:ext>
            </a:extLst>
          </p:cNvPr>
          <p:cNvSpPr/>
          <p:nvPr/>
        </p:nvSpPr>
        <p:spPr>
          <a:xfrm>
            <a:off x="2841537" y="4571155"/>
            <a:ext cx="236220" cy="251554"/>
          </a:xfrm>
          <a:prstGeom prst="ellipse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22679CE-84DA-444A-9C10-14A82EF1D38C}"/>
              </a:ext>
            </a:extLst>
          </p:cNvPr>
          <p:cNvSpPr/>
          <p:nvPr/>
        </p:nvSpPr>
        <p:spPr>
          <a:xfrm>
            <a:off x="7853983" y="2275108"/>
            <a:ext cx="236220" cy="251554"/>
          </a:xfrm>
          <a:prstGeom prst="ellipse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89B7E41-B626-48D7-8F3E-4242D2DAEB6E}"/>
              </a:ext>
            </a:extLst>
          </p:cNvPr>
          <p:cNvSpPr/>
          <p:nvPr/>
        </p:nvSpPr>
        <p:spPr>
          <a:xfrm>
            <a:off x="7853983" y="2952823"/>
            <a:ext cx="236220" cy="251554"/>
          </a:xfrm>
          <a:prstGeom prst="ellipse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AD6FC36-9F40-4584-8424-20518B6FBC06}"/>
              </a:ext>
            </a:extLst>
          </p:cNvPr>
          <p:cNvSpPr/>
          <p:nvPr/>
        </p:nvSpPr>
        <p:spPr>
          <a:xfrm>
            <a:off x="7853983" y="1446229"/>
            <a:ext cx="236220" cy="251554"/>
          </a:xfrm>
          <a:prstGeom prst="ellipse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6A8A99-8759-4FBF-ADF1-84514B06FAEB}"/>
              </a:ext>
            </a:extLst>
          </p:cNvPr>
          <p:cNvSpPr txBox="1"/>
          <p:nvPr/>
        </p:nvSpPr>
        <p:spPr>
          <a:xfrm>
            <a:off x="7791528" y="2246372"/>
            <a:ext cx="444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5955C1-A333-4A15-A462-B64A5CFED465}"/>
              </a:ext>
            </a:extLst>
          </p:cNvPr>
          <p:cNvSpPr txBox="1"/>
          <p:nvPr/>
        </p:nvSpPr>
        <p:spPr>
          <a:xfrm>
            <a:off x="7791528" y="1409405"/>
            <a:ext cx="381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39" name="Google Shape;124;p17">
            <a:extLst>
              <a:ext uri="{FF2B5EF4-FFF2-40B4-BE49-F238E27FC236}">
                <a16:creationId xmlns:a16="http://schemas.microsoft.com/office/drawing/2014/main" id="{7AE88D58-54FC-41C7-BAC1-8C3960EA4A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3163" y="188184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Tower Of Hanoi Simulator</a:t>
            </a:r>
            <a:endParaRPr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076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778562" y="955837"/>
            <a:ext cx="7586875" cy="38752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Tx/>
              <a:buFont typeface="+mj-lt"/>
              <a:buAutoNum type="arabicPeriod"/>
            </a:pPr>
            <a:r>
              <a:rPr lang="en-IN" sz="1600" dirty="0">
                <a:solidFill>
                  <a:schemeClr val="tx2">
                    <a:lumMod val="1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IN" sz="1600" dirty="0">
                <a:solidFill>
                  <a:schemeClr val="tx2">
                    <a:lumMod val="10000"/>
                  </a:schemeClr>
                </a:solidFill>
              </a:rPr>
              <a:t>Source Rod.</a:t>
            </a:r>
          </a:p>
          <a:p>
            <a:pPr lvl="0">
              <a:buClrTx/>
              <a:buFont typeface="+mj-lt"/>
              <a:buAutoNum type="arabicPeriod"/>
            </a:pPr>
            <a:r>
              <a:rPr lang="en-IN" sz="1600" dirty="0">
                <a:solidFill>
                  <a:schemeClr val="tx2">
                    <a:lumMod val="1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IN" sz="1600" dirty="0">
                <a:solidFill>
                  <a:schemeClr val="tx2">
                    <a:lumMod val="10000"/>
                  </a:schemeClr>
                </a:solidFill>
              </a:rPr>
              <a:t>Auxiliary Rod.</a:t>
            </a:r>
          </a:p>
          <a:p>
            <a:pPr lvl="0">
              <a:buClrTx/>
              <a:buFont typeface="+mj-lt"/>
              <a:buAutoNum type="arabicPeriod"/>
            </a:pPr>
            <a:r>
              <a:rPr lang="en-IN" sz="1600" dirty="0">
                <a:solidFill>
                  <a:schemeClr val="tx2">
                    <a:lumMod val="1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IN" sz="1600" dirty="0">
                <a:solidFill>
                  <a:schemeClr val="tx2">
                    <a:lumMod val="10000"/>
                  </a:schemeClr>
                </a:solidFill>
              </a:rPr>
              <a:t>Is used to select number of dicks to start with.</a:t>
            </a:r>
          </a:p>
          <a:p>
            <a:pPr lvl="0">
              <a:buClrTx/>
              <a:buFont typeface="+mj-lt"/>
              <a:buAutoNum type="arabicPeriod"/>
            </a:pPr>
            <a:r>
              <a:rPr lang="en-IN" sz="1600" dirty="0">
                <a:solidFill>
                  <a:schemeClr val="tx2">
                    <a:lumMod val="1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IN" sz="1600" dirty="0">
                <a:solidFill>
                  <a:schemeClr val="tx2">
                    <a:lumMod val="10000"/>
                  </a:schemeClr>
                </a:solidFill>
              </a:rPr>
              <a:t>Is used to set the speed of the animation.</a:t>
            </a:r>
          </a:p>
          <a:p>
            <a:pPr lvl="0">
              <a:buClrTx/>
              <a:buFont typeface="+mj-lt"/>
              <a:buAutoNum type="arabicPeriod"/>
            </a:pPr>
            <a:r>
              <a:rPr lang="en-IN" sz="1600" dirty="0">
                <a:solidFill>
                  <a:schemeClr val="tx2">
                    <a:lumMod val="1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IN" sz="1600" dirty="0">
                <a:solidFill>
                  <a:schemeClr val="tx2">
                    <a:lumMod val="10000"/>
                  </a:schemeClr>
                </a:solidFill>
              </a:rPr>
              <a:t>Show total number of moves taken to move the entire stack from source to      </a:t>
            </a:r>
            <a:r>
              <a:rPr lang="en-IN" sz="100" dirty="0">
                <a:solidFill>
                  <a:schemeClr val="tx2">
                    <a:lumMod val="10000"/>
                  </a:schemeClr>
                </a:solidFill>
              </a:rPr>
              <a:t>. </a:t>
            </a:r>
            <a:r>
              <a:rPr lang="en-IN" sz="1600" dirty="0">
                <a:solidFill>
                  <a:schemeClr val="tx2">
                    <a:lumMod val="10000"/>
                  </a:schemeClr>
                </a:solidFill>
              </a:rPr>
              <a:t>      destination rod.</a:t>
            </a:r>
          </a:p>
          <a:p>
            <a:pPr lvl="0">
              <a:buClrTx/>
              <a:buFont typeface="+mj-lt"/>
              <a:buAutoNum type="arabicPeriod"/>
            </a:pPr>
            <a:r>
              <a:rPr lang="en-IN" sz="1600" dirty="0">
                <a:solidFill>
                  <a:schemeClr val="tx2">
                    <a:lumMod val="1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IN" sz="1600" dirty="0">
                <a:solidFill>
                  <a:schemeClr val="tx2">
                    <a:lumMod val="10000"/>
                  </a:schemeClr>
                </a:solidFill>
              </a:rPr>
              <a:t>Start Button to start the simulation.</a:t>
            </a:r>
          </a:p>
          <a:p>
            <a:pPr lvl="0">
              <a:buClrTx/>
              <a:buFont typeface="+mj-lt"/>
              <a:buAutoNum type="arabicPeriod"/>
            </a:pPr>
            <a:r>
              <a:rPr lang="en-IN" sz="1600" dirty="0">
                <a:solidFill>
                  <a:schemeClr val="tx2">
                    <a:lumMod val="1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IN" sz="1600" dirty="0">
                <a:solidFill>
                  <a:schemeClr val="tx2">
                    <a:lumMod val="10000"/>
                  </a:schemeClr>
                </a:solidFill>
              </a:rPr>
              <a:t>Reset Button to reset the simulator to initial state.</a:t>
            </a:r>
          </a:p>
          <a:p>
            <a:pPr lvl="0">
              <a:buClrTx/>
              <a:buFont typeface="+mj-lt"/>
              <a:buAutoNum type="arabicPeriod"/>
            </a:pPr>
            <a:r>
              <a:rPr lang="en-IN" sz="1600" dirty="0">
                <a:solidFill>
                  <a:schemeClr val="tx2">
                    <a:lumMod val="1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IN" sz="1600" dirty="0">
                <a:solidFill>
                  <a:schemeClr val="tx2">
                    <a:lumMod val="10000"/>
                  </a:schemeClr>
                </a:solidFill>
              </a:rPr>
              <a:t>Stop Button to stop the simulation when required.</a:t>
            </a:r>
          </a:p>
          <a:p>
            <a:pPr lvl="0">
              <a:buClrTx/>
              <a:buFont typeface="+mj-lt"/>
              <a:buAutoNum type="arabicPeriod"/>
            </a:pPr>
            <a:r>
              <a:rPr lang="en-IN" sz="1600" dirty="0">
                <a:solidFill>
                  <a:schemeClr val="tx2">
                    <a:lumMod val="1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IN" sz="1600" dirty="0">
                <a:solidFill>
                  <a:schemeClr val="tx2">
                    <a:lumMod val="10000"/>
                  </a:schemeClr>
                </a:solidFill>
              </a:rPr>
              <a:t>Disks </a:t>
            </a:r>
          </a:p>
          <a:p>
            <a:pPr lvl="0">
              <a:buClrTx/>
              <a:buFont typeface="+mj-lt"/>
              <a:buAutoNum type="arabicPeriod"/>
            </a:pPr>
            <a:r>
              <a:rPr lang="en-IN" sz="1600" dirty="0">
                <a:solidFill>
                  <a:schemeClr val="tx2">
                    <a:lumMod val="1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IN" sz="1600" dirty="0">
                <a:solidFill>
                  <a:schemeClr val="tx2">
                    <a:lumMod val="10000"/>
                  </a:schemeClr>
                </a:solidFill>
              </a:rPr>
              <a:t>Destination Rod</a:t>
            </a:r>
          </a:p>
          <a:p>
            <a:pPr lvl="0">
              <a:buClrTx/>
              <a:buFont typeface="+mj-lt"/>
              <a:buAutoNum type="arabicPeriod"/>
            </a:pPr>
            <a:r>
              <a:rPr lang="en-IN" sz="1600" dirty="0">
                <a:solidFill>
                  <a:schemeClr val="tx2">
                    <a:lumMod val="1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IN" sz="1600" dirty="0">
                <a:solidFill>
                  <a:schemeClr val="tx2">
                    <a:lumMod val="10000"/>
                  </a:schemeClr>
                </a:solidFill>
              </a:rPr>
              <a:t>This area keeps log of all the moves</a:t>
            </a:r>
            <a:endParaRPr lang="en-IN" dirty="0">
              <a:solidFill>
                <a:schemeClr val="tx2">
                  <a:lumMod val="10000"/>
                </a:schemeClr>
              </a:solidFill>
            </a:endParaRPr>
          </a:p>
          <a:p>
            <a:pPr marL="114300" lvl="0" indent="0">
              <a:buNone/>
            </a:pPr>
            <a:endParaRPr lang="en-IN" dirty="0">
              <a:solidFill>
                <a:schemeClr val="tx2">
                  <a:lumMod val="10000"/>
                </a:schemeClr>
              </a:solidFill>
            </a:endParaRPr>
          </a:p>
          <a:p>
            <a:pPr lvl="0"/>
            <a:endParaRPr lang="en-IN"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6" name="Google Shape;124;p17">
            <a:extLst>
              <a:ext uri="{FF2B5EF4-FFF2-40B4-BE49-F238E27FC236}">
                <a16:creationId xmlns:a16="http://schemas.microsoft.com/office/drawing/2014/main" id="{4E35B23E-54A8-4A07-BE85-A811DB9050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3163" y="188184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Label </a:t>
            </a:r>
            <a:r>
              <a:rPr lang="en-IN" b="1" dirty="0">
                <a:solidFill>
                  <a:schemeClr val="bg2"/>
                </a:solidFill>
              </a:rPr>
              <a:t>Meanings</a:t>
            </a:r>
            <a:endParaRPr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861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6" name="Google Shape;124;p17">
            <a:extLst>
              <a:ext uri="{FF2B5EF4-FFF2-40B4-BE49-F238E27FC236}">
                <a16:creationId xmlns:a16="http://schemas.microsoft.com/office/drawing/2014/main" id="{4E35B23E-54A8-4A07-BE85-A811DB9050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5642" y="18964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Working</a:t>
            </a:r>
            <a:endParaRPr b="1" dirty="0">
              <a:solidFill>
                <a:schemeClr val="bg2"/>
              </a:solidFill>
            </a:endParaRPr>
          </a:p>
        </p:txBody>
      </p:sp>
      <p:pic>
        <p:nvPicPr>
          <p:cNvPr id="3" name="Tower Of Hanoi 2022-12-20 09-42-33_1">
            <a:hlinkClick r:id="" action="ppaction://media"/>
            <a:extLst>
              <a:ext uri="{FF2B5EF4-FFF2-40B4-BE49-F238E27FC236}">
                <a16:creationId xmlns:a16="http://schemas.microsoft.com/office/drawing/2014/main" id="{818005C1-F938-4C9E-8862-FB9A997843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8776" y="829331"/>
            <a:ext cx="7246448" cy="348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9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2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4"/>
          <p:cNvSpPr txBox="1">
            <a:spLocks noGrp="1"/>
          </p:cNvSpPr>
          <p:nvPr>
            <p:ph type="ctrTitle" idx="4294967295"/>
          </p:nvPr>
        </p:nvSpPr>
        <p:spPr>
          <a:xfrm>
            <a:off x="916025" y="726094"/>
            <a:ext cx="5561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bg1"/>
                </a:solidFill>
              </a:rPr>
              <a:t>Thank </a:t>
            </a:r>
            <a:r>
              <a:rPr lang="en-IN" sz="6000" dirty="0">
                <a:solidFill>
                  <a:schemeClr val="bg1"/>
                </a:solidFill>
              </a:rPr>
              <a:t>You</a:t>
            </a:r>
            <a:r>
              <a:rPr lang="en" sz="6000" dirty="0">
                <a:solidFill>
                  <a:schemeClr val="bg1"/>
                </a:solidFill>
              </a:rPr>
              <a:t>!</a:t>
            </a:r>
            <a:endParaRPr sz="6000" dirty="0">
              <a:solidFill>
                <a:schemeClr val="bg1"/>
              </a:solidFill>
            </a:endParaRPr>
          </a:p>
        </p:txBody>
      </p:sp>
      <p:sp>
        <p:nvSpPr>
          <p:cNvPr id="359" name="Google Shape;359;p3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>
            <a:spLocks noGrp="1"/>
          </p:cNvSpPr>
          <p:nvPr>
            <p:ph type="subTitle" idx="4294967295"/>
          </p:nvPr>
        </p:nvSpPr>
        <p:spPr>
          <a:xfrm>
            <a:off x="916025" y="1468463"/>
            <a:ext cx="5561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accent1"/>
                </a:solidFill>
              </a:rPr>
              <a:t>Submitted B</a:t>
            </a:r>
            <a:r>
              <a:rPr lang="en-IN" sz="4800" b="1" dirty="0">
                <a:solidFill>
                  <a:schemeClr val="accent1"/>
                </a:solidFill>
              </a:rPr>
              <a:t>y</a:t>
            </a:r>
            <a:endParaRPr sz="4800" b="1" dirty="0">
              <a:solidFill>
                <a:schemeClr val="accent1"/>
              </a:solidFill>
            </a:endParaRPr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4294967295"/>
          </p:nvPr>
        </p:nvSpPr>
        <p:spPr>
          <a:xfrm>
            <a:off x="916025" y="2473256"/>
            <a:ext cx="5561100" cy="1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2800" dirty="0">
                <a:solidFill>
                  <a:schemeClr val="tx1">
                    <a:lumMod val="75000"/>
                  </a:schemeClr>
                </a:solidFill>
              </a:rPr>
              <a:t>Saurabh Singh</a:t>
            </a:r>
          </a:p>
        </p:txBody>
      </p:sp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CEE4609-A932-47F3-817B-C536F6B36BD5}"/>
              </a:ext>
            </a:extLst>
          </p:cNvPr>
          <p:cNvCxnSpPr/>
          <p:nvPr/>
        </p:nvCxnSpPr>
        <p:spPr>
          <a:xfrm>
            <a:off x="0" y="2043113"/>
            <a:ext cx="9160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762F7A-E859-488B-844A-E46CA2F143A1}"/>
              </a:ext>
            </a:extLst>
          </p:cNvPr>
          <p:cNvCxnSpPr/>
          <p:nvPr/>
        </p:nvCxnSpPr>
        <p:spPr>
          <a:xfrm>
            <a:off x="4814888" y="2043113"/>
            <a:ext cx="4329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>
                <a:solidFill>
                  <a:schemeClr val="bg1"/>
                </a:solidFill>
              </a:rPr>
              <a:t>1.</a:t>
            </a:r>
            <a:endParaRPr sz="7200" b="1" dirty="0">
              <a:solidFill>
                <a:schemeClr val="bg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INTRODUCTION</a:t>
            </a:r>
            <a:endParaRPr b="1"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Tower Of Hanoi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700" y="1215788"/>
            <a:ext cx="7356600" cy="32342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" dirty="0">
                <a:solidFill>
                  <a:schemeClr val="tx1">
                    <a:lumMod val="75000"/>
                  </a:schemeClr>
                </a:solidFill>
              </a:rPr>
              <a:t>Tower </a:t>
            </a:r>
            <a:r>
              <a:rPr lang="en-IN" dirty="0">
                <a:solidFill>
                  <a:schemeClr val="tx1">
                    <a:lumMod val="75000"/>
                  </a:schemeClr>
                </a:solidFill>
              </a:rPr>
              <a:t>of Hanoi is a mathematical puzzle where we have three rods(A, B, and C) and N disks.</a:t>
            </a:r>
          </a:p>
          <a:p>
            <a:pPr lvl="0"/>
            <a:r>
              <a:rPr lang="en-IN" dirty="0">
                <a:solidFill>
                  <a:schemeClr val="tx1">
                    <a:lumMod val="75000"/>
                  </a:schemeClr>
                </a:solidFill>
              </a:rPr>
              <a:t>Initially the disks are stacked in decreasing value of diameter  i.e., the smallest disk is placed on the top and they are on rod </a:t>
            </a:r>
            <a:r>
              <a:rPr lang="en-IN" b="1" dirty="0">
                <a:solidFill>
                  <a:schemeClr val="tx1">
                    <a:lumMod val="75000"/>
                  </a:schemeClr>
                </a:solidFill>
              </a:rPr>
              <a:t>A</a:t>
            </a:r>
            <a:r>
              <a:rPr lang="en-IN" dirty="0">
                <a:solidFill>
                  <a:schemeClr val="tx1">
                    <a:lumMod val="75000"/>
                  </a:schemeClr>
                </a:solidFill>
              </a:rPr>
              <a:t>.</a:t>
            </a:r>
          </a:p>
          <a:p>
            <a:r>
              <a:rPr lang="en" dirty="0">
                <a:solidFill>
                  <a:schemeClr val="tx1">
                    <a:lumMod val="75000"/>
                  </a:schemeClr>
                </a:solidFill>
              </a:rPr>
              <a:t>T</a:t>
            </a:r>
            <a:r>
              <a:rPr lang="en-IN" dirty="0">
                <a:solidFill>
                  <a:schemeClr val="tx1">
                    <a:lumMod val="75000"/>
                  </a:schemeClr>
                </a:solidFill>
              </a:rPr>
              <a:t>he objective of the puzzle is to move the entire stack to another rod (say C), obeying certain rules.</a:t>
            </a: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5192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699" y="459188"/>
            <a:ext cx="7586876" cy="44359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" dirty="0">
                <a:solidFill>
                  <a:schemeClr val="tx1">
                    <a:lumMod val="75000"/>
                  </a:schemeClr>
                </a:solidFill>
              </a:rPr>
              <a:t>Rules:</a:t>
            </a:r>
          </a:p>
          <a:p>
            <a:pPr lvl="1" indent="-342900">
              <a:spcBef>
                <a:spcPts val="600"/>
              </a:spcBef>
              <a:buSzPts val="1800"/>
              <a:buFont typeface="Lato"/>
              <a:buChar char="▷"/>
            </a:pPr>
            <a:r>
              <a:rPr lang="en-IN" dirty="0">
                <a:solidFill>
                  <a:schemeClr val="tx1">
                    <a:lumMod val="75000"/>
                  </a:schemeClr>
                </a:solidFill>
              </a:rPr>
              <a:t>Only one disk can be moved among the towers at any given time.</a:t>
            </a:r>
          </a:p>
          <a:p>
            <a:pPr lvl="1" indent="-342900">
              <a:spcBef>
                <a:spcPts val="600"/>
              </a:spcBef>
              <a:buSzPts val="1800"/>
              <a:buFont typeface="Lato"/>
              <a:buChar char="▷"/>
            </a:pPr>
            <a:r>
              <a:rPr lang="en-IN" dirty="0">
                <a:solidFill>
                  <a:schemeClr val="tx1">
                    <a:lumMod val="75000"/>
                  </a:schemeClr>
                </a:solidFill>
              </a:rPr>
              <a:t>Only the "top" disk can be removed.</a:t>
            </a:r>
          </a:p>
          <a:p>
            <a:pPr lvl="1" indent="-342900">
              <a:spcBef>
                <a:spcPts val="600"/>
              </a:spcBef>
              <a:buSzPts val="1800"/>
              <a:buChar char="▷"/>
            </a:pPr>
            <a:r>
              <a:rPr lang="en-IN" dirty="0">
                <a:solidFill>
                  <a:schemeClr val="tx1">
                    <a:lumMod val="75000"/>
                  </a:schemeClr>
                </a:solidFill>
              </a:rPr>
              <a:t>No large disk can sit over a small disk.</a:t>
            </a:r>
          </a:p>
          <a:p>
            <a:r>
              <a:rPr lang="en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IN" dirty="0">
                <a:solidFill>
                  <a:schemeClr val="tx1">
                    <a:lumMod val="75000"/>
                  </a:schemeClr>
                </a:solidFill>
              </a:rPr>
              <a:t>Tower of Hanoi can be easily visualized and understood from a simulator.</a:t>
            </a:r>
          </a:p>
          <a:p>
            <a:r>
              <a:rPr lang="en" dirty="0">
                <a:solidFill>
                  <a:schemeClr val="tx1">
                    <a:lumMod val="75000"/>
                  </a:schemeClr>
                </a:solidFill>
              </a:rPr>
              <a:t>Technology</a:t>
            </a:r>
            <a:r>
              <a:rPr lang="en-IN" dirty="0">
                <a:solidFill>
                  <a:schemeClr val="tx1">
                    <a:lumMod val="75000"/>
                  </a:schemeClr>
                </a:solidFill>
              </a:rPr>
              <a:t> Used:</a:t>
            </a:r>
          </a:p>
          <a:p>
            <a:pPr lvl="1" indent="-342900">
              <a:spcBef>
                <a:spcPts val="600"/>
              </a:spcBef>
              <a:buSzPts val="1800"/>
              <a:buChar char="▷"/>
            </a:pPr>
            <a:r>
              <a:rPr lang="en-IN" sz="2000" dirty="0">
                <a:solidFill>
                  <a:schemeClr val="tx1">
                    <a:lumMod val="75000"/>
                  </a:schemeClr>
                </a:solidFill>
              </a:rPr>
              <a:t>Python </a:t>
            </a:r>
            <a:r>
              <a:rPr lang="en-IN" sz="2000" dirty="0" err="1">
                <a:solidFill>
                  <a:schemeClr val="tx1">
                    <a:lumMod val="75000"/>
                  </a:schemeClr>
                </a:solidFill>
              </a:rPr>
              <a:t>Tkinter</a:t>
            </a:r>
            <a:r>
              <a:rPr lang="en-IN" sz="2000" dirty="0">
                <a:solidFill>
                  <a:schemeClr val="tx1">
                    <a:lumMod val="75000"/>
                  </a:schemeClr>
                </a:solidFill>
              </a:rPr>
              <a:t> </a:t>
            </a:r>
          </a:p>
          <a:p>
            <a:pPr lvl="1" indent="-342900">
              <a:spcBef>
                <a:spcPts val="600"/>
              </a:spcBef>
              <a:buSzPts val="1800"/>
              <a:buChar char="▷"/>
            </a:pPr>
            <a:r>
              <a:rPr lang="en-IN" sz="2000" dirty="0" err="1">
                <a:solidFill>
                  <a:schemeClr val="tx1">
                    <a:lumMod val="75000"/>
                  </a:schemeClr>
                </a:solidFill>
              </a:rPr>
              <a:t>Pyhton</a:t>
            </a:r>
            <a:r>
              <a:rPr lang="en-IN" sz="2000" dirty="0">
                <a:solidFill>
                  <a:schemeClr val="tx1">
                    <a:lumMod val="75000"/>
                  </a:schemeClr>
                </a:solidFill>
              </a:rPr>
              <a:t> Turtle Graphics</a:t>
            </a:r>
            <a:endParaRPr sz="20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>
                <a:solidFill>
                  <a:schemeClr val="bg1"/>
                </a:solidFill>
              </a:rPr>
              <a:t>2.</a:t>
            </a:r>
            <a:endParaRPr sz="7200" b="1" dirty="0">
              <a:solidFill>
                <a:schemeClr val="bg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Python Tkin</a:t>
            </a:r>
            <a:r>
              <a:rPr lang="en-IN" b="1" dirty="0" err="1"/>
              <a:t>ter</a:t>
            </a:r>
            <a:endParaRPr b="1"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266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Python Tkinter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700" y="1212376"/>
            <a:ext cx="7586875" cy="37946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>
                <a:solidFill>
                  <a:schemeClr val="tx1">
                    <a:lumMod val="75000"/>
                  </a:schemeClr>
                </a:solidFill>
              </a:rPr>
              <a:t>Python offers multiple options for developing GUI (Graphical User Interface). </a:t>
            </a:r>
          </a:p>
          <a:p>
            <a:pPr lvl="0"/>
            <a:r>
              <a:rPr lang="en-IN" dirty="0">
                <a:solidFill>
                  <a:schemeClr val="tx1">
                    <a:lumMod val="75000"/>
                  </a:schemeClr>
                </a:solidFill>
              </a:rPr>
              <a:t>Out of all the GUI methods, </a:t>
            </a:r>
            <a:r>
              <a:rPr lang="en-IN" dirty="0" err="1">
                <a:solidFill>
                  <a:schemeClr val="tx1">
                    <a:lumMod val="75000"/>
                  </a:schemeClr>
                </a:solidFill>
              </a:rPr>
              <a:t>tkinter</a:t>
            </a:r>
            <a:r>
              <a:rPr lang="en-IN" dirty="0">
                <a:solidFill>
                  <a:schemeClr val="tx1">
                    <a:lumMod val="75000"/>
                  </a:schemeClr>
                </a:solidFill>
              </a:rPr>
              <a:t> is the most commonly used method.</a:t>
            </a:r>
          </a:p>
          <a:p>
            <a:pPr lvl="0"/>
            <a:r>
              <a:rPr lang="en-IN" dirty="0">
                <a:solidFill>
                  <a:schemeClr val="tx1">
                    <a:lumMod val="75000"/>
                  </a:schemeClr>
                </a:solidFill>
              </a:rPr>
              <a:t>Python with </a:t>
            </a:r>
            <a:r>
              <a:rPr lang="en-IN" dirty="0" err="1">
                <a:solidFill>
                  <a:schemeClr val="tx1">
                    <a:lumMod val="75000"/>
                  </a:schemeClr>
                </a:solidFill>
              </a:rPr>
              <a:t>tkinter</a:t>
            </a:r>
            <a:r>
              <a:rPr lang="en-IN" dirty="0">
                <a:solidFill>
                  <a:schemeClr val="tx1">
                    <a:lumMod val="75000"/>
                  </a:schemeClr>
                </a:solidFill>
              </a:rPr>
              <a:t> is the fastest and easiest way to create the GUI </a:t>
            </a:r>
            <a:r>
              <a:rPr lang="en-IN">
                <a:solidFill>
                  <a:schemeClr val="tx1">
                    <a:lumMod val="75000"/>
                  </a:schemeClr>
                </a:solidFill>
              </a:rPr>
              <a:t>applications.</a:t>
            </a:r>
            <a:endParaRPr lang="en-IN" dirty="0">
              <a:solidFill>
                <a:schemeClr val="tx1">
                  <a:lumMod val="75000"/>
                </a:schemeClr>
              </a:solidFill>
            </a:endParaRPr>
          </a:p>
          <a:p>
            <a:pPr lvl="0"/>
            <a:r>
              <a:rPr lang="en-IN" dirty="0" err="1">
                <a:solidFill>
                  <a:schemeClr val="tx1">
                    <a:lumMod val="75000"/>
                  </a:schemeClr>
                </a:solidFill>
              </a:rPr>
              <a:t>Tkinter</a:t>
            </a:r>
            <a:r>
              <a:rPr lang="en-IN" dirty="0">
                <a:solidFill>
                  <a:schemeClr val="tx1">
                    <a:lumMod val="75000"/>
                  </a:schemeClr>
                </a:solidFill>
              </a:rPr>
              <a:t> provides various controls, such as buttons, labels and text boxes used in a GUI application. </a:t>
            </a:r>
          </a:p>
          <a:p>
            <a:pPr lvl="0"/>
            <a:endParaRPr lang="en-IN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>
                <a:solidFill>
                  <a:schemeClr val="bg1"/>
                </a:solidFill>
              </a:rPr>
              <a:t>3.</a:t>
            </a:r>
            <a:endParaRPr sz="7200" b="1" dirty="0">
              <a:solidFill>
                <a:schemeClr val="bg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Pyt</a:t>
            </a:r>
            <a:r>
              <a:rPr lang="en-IN" b="1" dirty="0"/>
              <a:t>hon Turtle Graphics</a:t>
            </a:r>
            <a:endParaRPr b="1"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8107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Python T</a:t>
            </a:r>
            <a:r>
              <a:rPr lang="en-IN" b="1" dirty="0" err="1">
                <a:solidFill>
                  <a:schemeClr val="bg2"/>
                </a:solidFill>
              </a:rPr>
              <a:t>urtle</a:t>
            </a:r>
            <a:r>
              <a:rPr lang="en-IN" b="1" dirty="0">
                <a:solidFill>
                  <a:schemeClr val="bg2"/>
                </a:solidFill>
              </a:rPr>
              <a:t> Graphics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701" y="1212376"/>
            <a:ext cx="7356600" cy="37946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>
                <a:solidFill>
                  <a:schemeClr val="tx1">
                    <a:lumMod val="75000"/>
                  </a:schemeClr>
                </a:solidFill>
              </a:rPr>
              <a:t>Turtle is a Python library which used to create graphics, pictures, and games.</a:t>
            </a:r>
          </a:p>
          <a:p>
            <a:pPr lvl="0"/>
            <a:r>
              <a:rPr lang="en-IN" dirty="0">
                <a:solidFill>
                  <a:schemeClr val="tx1">
                    <a:lumMod val="75000"/>
                  </a:schemeClr>
                </a:solidFill>
              </a:rPr>
              <a:t>It was a part of the original Logo programming language.</a:t>
            </a:r>
          </a:p>
          <a:p>
            <a:pPr lvl="0"/>
            <a:r>
              <a:rPr lang="en-IN" dirty="0">
                <a:solidFill>
                  <a:schemeClr val="tx1">
                    <a:lumMod val="75000"/>
                  </a:schemeClr>
                </a:solidFill>
              </a:rPr>
              <a:t>It is like a little object on the screen, which can move according to the desired position.</a:t>
            </a:r>
          </a:p>
          <a:p>
            <a:pPr lvl="0"/>
            <a:r>
              <a:rPr lang="en-IN" dirty="0">
                <a:solidFill>
                  <a:schemeClr val="tx1">
                    <a:lumMod val="75000"/>
                  </a:schemeClr>
                </a:solidFill>
              </a:rPr>
              <a:t>Turtle library comes with the interactive feature that gives the flexibility to work with Python.</a:t>
            </a:r>
          </a:p>
          <a:p>
            <a:pPr lvl="0"/>
            <a:endParaRPr lang="en-IN" dirty="0">
              <a:solidFill>
                <a:schemeClr val="tx1">
                  <a:lumMod val="75000"/>
                </a:schemeClr>
              </a:solidFill>
            </a:endParaRPr>
          </a:p>
          <a:p>
            <a:pPr lvl="0"/>
            <a:endParaRPr lang="en-IN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7653346"/>
      </p:ext>
    </p:extLst>
  </p:cSld>
  <p:clrMapOvr>
    <a:masterClrMapping/>
  </p:clrMapOvr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424</Words>
  <Application>Microsoft Office PowerPoint</Application>
  <PresentationFormat>On-screen Show (16:9)</PresentationFormat>
  <Paragraphs>72</Paragraphs>
  <Slides>14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Raleway</vt:lpstr>
      <vt:lpstr>Calibri</vt:lpstr>
      <vt:lpstr>Arial</vt:lpstr>
      <vt:lpstr>Times New Roman</vt:lpstr>
      <vt:lpstr>Lato</vt:lpstr>
      <vt:lpstr>Wingdings</vt:lpstr>
      <vt:lpstr>Antonio template</vt:lpstr>
      <vt:lpstr>TOWER OF HANOI SIMULATOR</vt:lpstr>
      <vt:lpstr>PowerPoint Presentation</vt:lpstr>
      <vt:lpstr>1. INTRODUCTION</vt:lpstr>
      <vt:lpstr>Tower Of Hanoi</vt:lpstr>
      <vt:lpstr>PowerPoint Presentation</vt:lpstr>
      <vt:lpstr>2. Python Tkinter</vt:lpstr>
      <vt:lpstr>Python Tkinter</vt:lpstr>
      <vt:lpstr>3. Python Turtle Graphics</vt:lpstr>
      <vt:lpstr>Python Turtle Graphics</vt:lpstr>
      <vt:lpstr>4. The Simulator</vt:lpstr>
      <vt:lpstr>Tower Of Hanoi Simulator</vt:lpstr>
      <vt:lpstr>Label Meanings</vt:lpstr>
      <vt:lpstr>Working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TOWER OF HANOI SIMULATOR</dc:title>
  <cp:lastModifiedBy>Aegeus Gaming</cp:lastModifiedBy>
  <cp:revision>22</cp:revision>
  <dcterms:modified xsi:type="dcterms:W3CDTF">2023-08-24T15:56:46Z</dcterms:modified>
</cp:coreProperties>
</file>